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58" r:id="rId5"/>
    <p:sldId id="259" r:id="rId6"/>
    <p:sldId id="270" r:id="rId7"/>
    <p:sldId id="265" r:id="rId8"/>
    <p:sldId id="273" r:id="rId9"/>
    <p:sldId id="272" r:id="rId10"/>
    <p:sldId id="264" r:id="rId11"/>
    <p:sldId id="268" r:id="rId1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3B2A"/>
    <a:srgbClr val="E03900"/>
    <a:srgbClr val="C59368"/>
    <a:srgbClr val="F2ECDE"/>
    <a:srgbClr val="C39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CB579-A7FF-4DEA-9BCB-07267B9E4A9F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9B72B-BD6F-4CC8-85A6-221C320E4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27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B72B-BD6F-4CC8-85A6-221C320E4FA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82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9B72B-BD6F-4CC8-85A6-221C320E4FA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371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396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29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69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02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84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54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16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46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78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4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37EFA-5753-4C01-AE75-DF738B3E5566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9A1FC-A084-45CC-95F8-B1661885A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25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yandex.ru/?uid=37509344#compose?to=viktoriya-stonozhko%40yandex.ru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emf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ortarmy.ru/catalog/veloparkovki_255" TargetMode="External"/><Relationship Id="rId3" Type="http://schemas.openxmlformats.org/officeDocument/2006/relationships/hyperlink" Target="https://master-uchastka.ru/ceny" TargetMode="External"/><Relationship Id="rId7" Type="http://schemas.openxmlformats.org/officeDocument/2006/relationships/hyperlink" Target="http://www.regtorg.ru/goods/kontejner_dlya_razdelnogo_sbora_musora.html" TargetMode="External"/><Relationship Id="rId2" Type="http://schemas.openxmlformats.org/officeDocument/2006/relationships/hyperlink" Target="https://spb.zaborkin.ru/zabory/metallicheskie/3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udki.su/shagbaumy.php" TargetMode="External"/><Relationship Id="rId5" Type="http://schemas.openxmlformats.org/officeDocument/2006/relationships/hyperlink" Target="https://videoglaz.ru/" TargetMode="External"/><Relationship Id="rId4" Type="http://schemas.openxmlformats.org/officeDocument/2006/relationships/hyperlink" Target="https://yandex.ru/turbo/intelcentre.ru/s/tseny/montazh-videonabludenia-pric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9636" r="25088"/>
          <a:stretch/>
        </p:blipFill>
        <p:spPr>
          <a:xfrm>
            <a:off x="7998490" y="0"/>
            <a:ext cx="4193510" cy="3937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8126" y="136478"/>
            <a:ext cx="9144000" cy="38012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623B2A"/>
                </a:solidFill>
              </a:rPr>
              <a:t/>
            </a:r>
            <a:br>
              <a:rPr lang="ru-RU" b="1" dirty="0" smtClean="0">
                <a:solidFill>
                  <a:srgbClr val="623B2A"/>
                </a:solidFill>
              </a:rPr>
            </a:br>
            <a:r>
              <a:rPr lang="ru-RU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Школьная мини –автопарковка </a:t>
            </a:r>
            <a:br>
              <a:rPr lang="ru-RU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</a:t>
            </a:r>
            <a:br>
              <a:rPr lang="ru-RU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 безопасной высадки и посадки учащихся.</a:t>
            </a:r>
            <a:endParaRPr lang="ru-RU" dirty="0">
              <a:solidFill>
                <a:srgbClr val="623B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950026" y="4271633"/>
            <a:ext cx="10884420" cy="1602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 smtClean="0">
                <a:solidFill>
                  <a:srgbClr val="623B2A"/>
                </a:solidFill>
                <a:latin typeface="Times New Roman" pitchFamily="18" charset="0"/>
                <a:cs typeface="Times New Roman" pitchFamily="18" charset="0"/>
              </a:rPr>
              <a:t>ФИО участников: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Никифорова Виктория, Павлов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ергей,  Попков Илья</a:t>
            </a:r>
          </a:p>
          <a:p>
            <a:pPr algn="l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Муниципальное бюджетное  общеобразовательное учреждение «Средняя общеобразовательная школа № 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l"/>
            <a:r>
              <a:rPr lang="ru-RU" sz="1600" b="1" dirty="0" smtClean="0">
                <a:solidFill>
                  <a:srgbClr val="623B2A"/>
                </a:solidFill>
                <a:latin typeface="Times New Roman" pitchFamily="18" charset="0"/>
                <a:cs typeface="Times New Roman" pitchFamily="18" charset="0"/>
              </a:rPr>
              <a:t>ФИО </a:t>
            </a:r>
            <a:r>
              <a:rPr lang="ru-RU" sz="1600" b="1" dirty="0">
                <a:solidFill>
                  <a:srgbClr val="623B2A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b="1" dirty="0" smtClean="0">
                <a:solidFill>
                  <a:srgbClr val="623B2A"/>
                </a:solidFill>
                <a:latin typeface="Times New Roman" pitchFamily="18" charset="0"/>
                <a:cs typeface="Times New Roman" pitchFamily="18" charset="0"/>
              </a:rPr>
              <a:t>уратора: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Стоножко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Виктория Владимировна</a:t>
            </a:r>
          </a:p>
          <a:p>
            <a:pPr algn="l"/>
            <a:r>
              <a:rPr lang="ru-RU" sz="1600" b="1" dirty="0">
                <a:solidFill>
                  <a:srgbClr val="623B2A"/>
                </a:solidFill>
                <a:latin typeface="Times New Roman" pitchFamily="18" charset="0"/>
                <a:cs typeface="Times New Roman" pitchFamily="18" charset="0"/>
              </a:rPr>
              <a:t>Контактная </a:t>
            </a:r>
            <a:r>
              <a:rPr lang="ru-RU" sz="1600" b="1" dirty="0" smtClean="0">
                <a:solidFill>
                  <a:srgbClr val="623B2A"/>
                </a:solidFill>
                <a:latin typeface="Times New Roman" pitchFamily="18" charset="0"/>
                <a:cs typeface="Times New Roman" pitchFamily="18" charset="0"/>
              </a:rPr>
              <a:t>информация: </a:t>
            </a:r>
            <a:r>
              <a:rPr lang="ru-RU" sz="1600" dirty="0" smtClean="0"/>
              <a:t>89516704788 </a:t>
            </a:r>
            <a:r>
              <a:rPr lang="ru-RU" sz="1600" u="sng" dirty="0" smtClean="0">
                <a:hlinkClick r:id="rId3"/>
              </a:rPr>
              <a:t>viktoriya-stonozhko@yandex.ru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lum contrast="-20000"/>
          </a:blip>
          <a:stretch>
            <a:fillRect/>
          </a:stretch>
        </p:blipFill>
        <p:spPr>
          <a:xfrm>
            <a:off x="10482126" y="0"/>
            <a:ext cx="1356223" cy="1355822"/>
          </a:xfrm>
          <a:prstGeom prst="rect">
            <a:avLst/>
          </a:prstGeom>
        </p:spPr>
      </p:pic>
      <p:sp>
        <p:nvSpPr>
          <p:cNvPr id="14" name="Арка 13"/>
          <p:cNvSpPr/>
          <p:nvPr/>
        </p:nvSpPr>
        <p:spPr>
          <a:xfrm rot="16856112">
            <a:off x="-652935" y="2834768"/>
            <a:ext cx="1305869" cy="1370269"/>
          </a:xfrm>
          <a:prstGeom prst="blockArc">
            <a:avLst>
              <a:gd name="adj1" fmla="val 20813839"/>
              <a:gd name="adj2" fmla="val 10162494"/>
              <a:gd name="adj3" fmla="val 17699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0736844" y="4889586"/>
            <a:ext cx="1376350" cy="977311"/>
            <a:chOff x="2418080" y="4704080"/>
            <a:chExt cx="2032000" cy="1412239"/>
          </a:xfrm>
          <a:solidFill>
            <a:srgbClr val="C39367"/>
          </a:solidFill>
        </p:grpSpPr>
        <p:sp>
          <p:nvSpPr>
            <p:cNvPr id="17" name="Прямоугольник 16"/>
            <p:cNvSpPr/>
            <p:nvPr/>
          </p:nvSpPr>
          <p:spPr>
            <a:xfrm rot="2700000">
              <a:off x="3677920" y="4704080"/>
              <a:ext cx="772160" cy="772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 rot="2700000">
              <a:off x="3048000" y="5344159"/>
              <a:ext cx="772160" cy="772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 rot="2700000">
              <a:off x="2418080" y="4704080"/>
              <a:ext cx="772160" cy="772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Арка 21"/>
          <p:cNvSpPr/>
          <p:nvPr/>
        </p:nvSpPr>
        <p:spPr>
          <a:xfrm rot="4954136">
            <a:off x="-1317937" y="-949430"/>
            <a:ext cx="2635876" cy="1898861"/>
          </a:xfrm>
          <a:prstGeom prst="blockArc">
            <a:avLst>
              <a:gd name="adj1" fmla="val 16565577"/>
              <a:gd name="adj2" fmla="val 466416"/>
              <a:gd name="adj3" fmla="val 17056"/>
            </a:avLst>
          </a:prstGeom>
          <a:solidFill>
            <a:srgbClr val="ED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8" b="13755"/>
          <a:stretch/>
        </p:blipFill>
        <p:spPr bwMode="auto">
          <a:xfrm>
            <a:off x="1530999" y="481826"/>
            <a:ext cx="10538434" cy="612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Арка 19"/>
          <p:cNvSpPr/>
          <p:nvPr/>
        </p:nvSpPr>
        <p:spPr>
          <a:xfrm rot="8100000">
            <a:off x="10193365" y="4558213"/>
            <a:ext cx="4606873" cy="5622622"/>
          </a:xfrm>
          <a:prstGeom prst="blockArc">
            <a:avLst>
              <a:gd name="adj1" fmla="val 3387756"/>
              <a:gd name="adj2" fmla="val 7775773"/>
              <a:gd name="adj3" fmla="val 16194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4198" y="1429663"/>
            <a:ext cx="4694830" cy="220304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Благодарим Вас за внимание!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Арка 24"/>
          <p:cNvSpPr/>
          <p:nvPr/>
        </p:nvSpPr>
        <p:spPr>
          <a:xfrm rot="14660468">
            <a:off x="-1581310" y="3176508"/>
            <a:ext cx="3708532" cy="3582843"/>
          </a:xfrm>
          <a:prstGeom prst="blockArc">
            <a:avLst>
              <a:gd name="adj1" fmla="val 489196"/>
              <a:gd name="adj2" fmla="val 13563489"/>
              <a:gd name="adj3" fmla="val 20798"/>
            </a:avLst>
          </a:prstGeom>
          <a:solidFill>
            <a:srgbClr val="623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 dirty="0">
              <a:ln>
                <a:noFill/>
              </a:ln>
              <a:solidFill>
                <a:srgbClr val="623B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lum bright="-53000" contrast="39000"/>
          </a:blip>
          <a:stretch>
            <a:fillRect/>
          </a:stretch>
        </p:blipFill>
        <p:spPr>
          <a:xfrm rot="2492906">
            <a:off x="183051" y="771050"/>
            <a:ext cx="2110373" cy="7368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lum contrast="-20000"/>
          </a:blip>
          <a:stretch>
            <a:fillRect/>
          </a:stretch>
        </p:blipFill>
        <p:spPr>
          <a:xfrm>
            <a:off x="966548" y="2979388"/>
            <a:ext cx="1128902" cy="112856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50" y="20235"/>
            <a:ext cx="16954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4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рка 20"/>
          <p:cNvSpPr/>
          <p:nvPr/>
        </p:nvSpPr>
        <p:spPr>
          <a:xfrm rot="14660468">
            <a:off x="-1854267" y="3176509"/>
            <a:ext cx="3708532" cy="3582843"/>
          </a:xfrm>
          <a:prstGeom prst="blockArc">
            <a:avLst>
              <a:gd name="adj1" fmla="val 1518213"/>
              <a:gd name="adj2" fmla="val 12339671"/>
              <a:gd name="adj3" fmla="val 20432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299" y="290620"/>
            <a:ext cx="10797776" cy="17748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623B2A"/>
                </a:solidFill>
              </a:rPr>
              <a:t>Ссылки на источники информации о </a:t>
            </a:r>
            <a:r>
              <a:rPr lang="ru-RU" dirty="0" smtClean="0">
                <a:solidFill>
                  <a:srgbClr val="623B2A"/>
                </a:solidFill>
              </a:rPr>
              <a:t>стоимости </a:t>
            </a:r>
            <a:r>
              <a:rPr lang="ru-RU" dirty="0">
                <a:solidFill>
                  <a:srgbClr val="623B2A"/>
                </a:solidFill>
              </a:rPr>
              <a:t>услуг и оборудования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332182" y="3257421"/>
            <a:ext cx="282749" cy="48014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7F2E5"/>
                </a:solidFill>
                <a:latin typeface="Arial Black" panose="020B0A04020102020204" pitchFamily="34" charset="0"/>
              </a:rPr>
              <a:t>2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7F2E5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2" name="Арка 21"/>
          <p:cNvSpPr/>
          <p:nvPr/>
        </p:nvSpPr>
        <p:spPr>
          <a:xfrm rot="3638074">
            <a:off x="11040333" y="1436828"/>
            <a:ext cx="2512081" cy="2358246"/>
          </a:xfrm>
          <a:prstGeom prst="blockArc">
            <a:avLst>
              <a:gd name="adj1" fmla="val 1949848"/>
              <a:gd name="adj2" fmla="val 12364179"/>
              <a:gd name="adj3" fmla="val 11017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Группа 22"/>
          <p:cNvGrpSpPr/>
          <p:nvPr/>
        </p:nvGrpSpPr>
        <p:grpSpPr>
          <a:xfrm rot="17899969">
            <a:off x="262108" y="1573322"/>
            <a:ext cx="1574905" cy="984384"/>
            <a:chOff x="2418080" y="4600669"/>
            <a:chExt cx="2023291" cy="1515650"/>
          </a:xfrm>
          <a:solidFill>
            <a:srgbClr val="E03900"/>
          </a:solidFill>
        </p:grpSpPr>
        <p:sp>
          <p:nvSpPr>
            <p:cNvPr id="24" name="Прямоугольник 23"/>
            <p:cNvSpPr/>
            <p:nvPr/>
          </p:nvSpPr>
          <p:spPr>
            <a:xfrm rot="2700000">
              <a:off x="3669211" y="4600669"/>
              <a:ext cx="772159" cy="772160"/>
            </a:xfrm>
            <a:prstGeom prst="rect">
              <a:avLst/>
            </a:prstGeom>
            <a:grpFill/>
            <a:ln>
              <a:solidFill>
                <a:srgbClr val="E03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 rot="2700000">
              <a:off x="3048000" y="5344159"/>
              <a:ext cx="772160" cy="772160"/>
            </a:xfrm>
            <a:prstGeom prst="rect">
              <a:avLst/>
            </a:prstGeom>
            <a:grpFill/>
            <a:ln>
              <a:solidFill>
                <a:srgbClr val="E03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 rot="2700000">
              <a:off x="2418080" y="4704080"/>
              <a:ext cx="772160" cy="772160"/>
            </a:xfrm>
            <a:prstGeom prst="rect">
              <a:avLst/>
            </a:prstGeom>
            <a:grpFill/>
            <a:ln>
              <a:solidFill>
                <a:srgbClr val="E03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629243" y="1705702"/>
            <a:ext cx="9405433" cy="4142977"/>
            <a:chOff x="3346759" y="2051791"/>
            <a:chExt cx="5850785" cy="231871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629508" y="2051791"/>
              <a:ext cx="5568036" cy="2318714"/>
            </a:xfrm>
            <a:prstGeom prst="rect">
              <a:avLst/>
            </a:prstGeom>
            <a:solidFill>
              <a:srgbClr val="F2E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en-US" sz="2000" dirty="0">
                  <a:solidFill>
                    <a:srgbClr val="C59368"/>
                  </a:solidFill>
                  <a:hlinkClick r:id="rId2"/>
                </a:rPr>
                <a:t>https://spb.zaborkin.ru/zabory/metallicheskie/3d/</a:t>
              </a:r>
              <a:r>
                <a:rPr lang="ru-RU" sz="2000" dirty="0">
                  <a:solidFill>
                    <a:srgbClr val="C59368"/>
                  </a:solidFill>
                </a:rPr>
                <a:t> - заборы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2000" dirty="0">
                  <a:solidFill>
                    <a:srgbClr val="C59368"/>
                  </a:solidFill>
                  <a:hlinkClick r:id="rId3"/>
                </a:rPr>
                <a:t>https://master-uchastka.ru/ceny</a:t>
              </a:r>
              <a:r>
                <a:rPr lang="ru-RU" sz="2000" dirty="0">
                  <a:solidFill>
                    <a:srgbClr val="C59368"/>
                  </a:solidFill>
                </a:rPr>
                <a:t>  - </a:t>
              </a:r>
              <a:r>
                <a:rPr lang="en-US" sz="2000" dirty="0">
                  <a:solidFill>
                    <a:srgbClr val="C59368"/>
                  </a:solidFill>
                </a:rPr>
                <a:t> </a:t>
              </a:r>
              <a:r>
                <a:rPr lang="ru-RU" sz="2000" dirty="0">
                  <a:solidFill>
                    <a:srgbClr val="C59368"/>
                  </a:solidFill>
                </a:rPr>
                <a:t> выкорчевыванию деревьев  и выравнивания участка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2000" dirty="0">
                  <a:solidFill>
                    <a:srgbClr val="C59368"/>
                  </a:solidFill>
                  <a:hlinkClick r:id="rId4"/>
                </a:rPr>
                <a:t>https://yandex.ru/turbo/intelcentre.ru/s/tseny/montazh-videonabludenia-price</a:t>
              </a:r>
              <a:r>
                <a:rPr lang="ru-RU" sz="2000" dirty="0">
                  <a:solidFill>
                    <a:srgbClr val="C59368"/>
                  </a:solidFill>
                </a:rPr>
                <a:t> - установка камеры видеонаблюдения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2000" dirty="0">
                  <a:solidFill>
                    <a:srgbClr val="C59368"/>
                  </a:solidFill>
                  <a:hlinkClick r:id="rId5"/>
                </a:rPr>
                <a:t>https://videoglaz.ru/</a:t>
              </a:r>
              <a:r>
                <a:rPr lang="ru-RU" sz="2000" dirty="0">
                  <a:solidFill>
                    <a:srgbClr val="C59368"/>
                  </a:solidFill>
                </a:rPr>
                <a:t> - видео камеры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2000" dirty="0">
                  <a:solidFill>
                    <a:srgbClr val="C59368"/>
                  </a:solidFill>
                  <a:hlinkClick r:id="rId6"/>
                </a:rPr>
                <a:t>https://www.budki.su/shagbaumy.php</a:t>
              </a:r>
              <a:r>
                <a:rPr lang="ru-RU" sz="2000" dirty="0">
                  <a:solidFill>
                    <a:srgbClr val="C59368"/>
                  </a:solidFill>
                </a:rPr>
                <a:t> - шлагбаумы 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2000" dirty="0">
                  <a:solidFill>
                    <a:srgbClr val="C59368"/>
                  </a:solidFill>
                  <a:hlinkClick r:id="rId7"/>
                </a:rPr>
                <a:t>http://www.regtorg.ru/goods/kontejner_dlya_razdelnogo_sbora_musora.html</a:t>
              </a:r>
              <a:r>
                <a:rPr lang="ru-RU" sz="2000" dirty="0">
                  <a:solidFill>
                    <a:srgbClr val="C59368"/>
                  </a:solidFill>
                </a:rPr>
                <a:t> - контейнеры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US" sz="2000" dirty="0">
                  <a:solidFill>
                    <a:srgbClr val="C59368"/>
                  </a:solidFill>
                  <a:hlinkClick r:id="rId8"/>
                </a:rPr>
                <a:t>https://www.sportarmy.ru/catalog/veloparkovki_255</a:t>
              </a:r>
              <a:r>
                <a:rPr lang="ru-RU" sz="2000" dirty="0">
                  <a:solidFill>
                    <a:srgbClr val="C59368"/>
                  </a:solidFill>
                </a:rPr>
                <a:t> - </a:t>
              </a:r>
              <a:r>
                <a:rPr lang="ru-RU" sz="2000" dirty="0" smtClean="0">
                  <a:solidFill>
                    <a:srgbClr val="C59368"/>
                  </a:solidFill>
                </a:rPr>
                <a:t>вело-парковка </a:t>
              </a:r>
              <a:r>
                <a:rPr lang="ru-RU" sz="2000" dirty="0">
                  <a:solidFill>
                    <a:srgbClr val="C59368"/>
                  </a:solidFill>
                </a:rPr>
                <a:t>(крытая)</a:t>
              </a:r>
            </a:p>
            <a:p>
              <a:pPr marL="514350" indent="-514350" algn="ctr">
                <a:buFont typeface="Wingdings" pitchFamily="2" charset="2"/>
                <a:buChar char="v"/>
              </a:pPr>
              <a:r>
                <a:rPr lang="ru-RU" sz="2000" dirty="0" smtClean="0">
                  <a:solidFill>
                    <a:srgbClr val="623B2A"/>
                  </a:solidFill>
                </a:rPr>
                <a:t>  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46759" y="2317841"/>
              <a:ext cx="282749" cy="480145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7F2E5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9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Арка 22"/>
          <p:cNvSpPr/>
          <p:nvPr/>
        </p:nvSpPr>
        <p:spPr>
          <a:xfrm rot="16856112">
            <a:off x="-936463" y="38927"/>
            <a:ext cx="1872929" cy="2002413"/>
          </a:xfrm>
          <a:prstGeom prst="blockArc">
            <a:avLst>
              <a:gd name="adj1" fmla="val 20918463"/>
              <a:gd name="adj2" fmla="val 10119607"/>
              <a:gd name="adj3" fmla="val 16790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508" y="220849"/>
            <a:ext cx="11783281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623B2A"/>
                </a:solidFill>
              </a:rPr>
              <a:t>Описание проекта  и актуальности</a:t>
            </a:r>
            <a:endParaRPr lang="ru-RU" sz="4000" b="1" dirty="0">
              <a:solidFill>
                <a:srgbClr val="623B2A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5" b="27651"/>
          <a:stretch/>
        </p:blipFill>
        <p:spPr bwMode="auto">
          <a:xfrm>
            <a:off x="4125572" y="1331902"/>
            <a:ext cx="3138980" cy="234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422896" y="5091656"/>
            <a:ext cx="5518920" cy="139139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ru-RU" sz="2000" dirty="0" smtClean="0">
                <a:solidFill>
                  <a:srgbClr val="623B2A"/>
                </a:solidFill>
              </a:rPr>
              <a:t>   </a:t>
            </a:r>
            <a:r>
              <a:rPr lang="ru-RU" sz="2000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Данный проект носит социальную направленность, так как предназначен для создания комфортной и безопасной среды жителям города, учащимся в школе</a:t>
            </a:r>
            <a:endParaRPr kumimoji="0" lang="ru-RU" sz="1579" b="1" i="0" u="none" strike="noStrike" kern="1200" cap="none" spc="0" normalizeH="0" baseline="0" noProof="0" dirty="0">
              <a:ln>
                <a:noFill/>
              </a:ln>
              <a:solidFill>
                <a:srgbClr val="623B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98" r="3415" b="22418"/>
          <a:stretch/>
        </p:blipFill>
        <p:spPr bwMode="auto">
          <a:xfrm>
            <a:off x="2920929" y="3933622"/>
            <a:ext cx="3173561" cy="269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850"/>
          <a:stretch/>
        </p:blipFill>
        <p:spPr bwMode="auto">
          <a:xfrm rot="20650279">
            <a:off x="622135" y="1577887"/>
            <a:ext cx="3347728" cy="29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636" y="1176452"/>
            <a:ext cx="3610498" cy="270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426856" y="3866081"/>
            <a:ext cx="5516940" cy="1021277"/>
            <a:chOff x="605641" y="1721922"/>
            <a:chExt cx="5516940" cy="102127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12926" y="1727548"/>
              <a:ext cx="251597" cy="1015651"/>
            </a:xfrm>
            <a:prstGeom prst="rect">
              <a:avLst/>
            </a:prstGeom>
            <a:solidFill>
              <a:srgbClr val="ED5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605641" y="1721922"/>
              <a:ext cx="5516940" cy="1021277"/>
            </a:xfrm>
            <a:prstGeom prst="rect">
              <a:avLst/>
            </a:prstGeom>
            <a:solidFill>
              <a:srgbClr val="F2E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57200">
                <a:defRPr/>
              </a:pPr>
              <a:r>
                <a:rPr lang="ru-RU" sz="2000" b="1" dirty="0" smtClean="0">
                  <a:solidFill>
                    <a:srgbClr val="623B2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Цель: </a:t>
              </a:r>
              <a:r>
                <a:rPr lang="ru-RU" sz="2000" dirty="0" smtClean="0">
                  <a:solidFill>
                    <a:srgbClr val="623B2A"/>
                  </a:solidFill>
                </a:rPr>
                <a:t>Создание комфортной и безопасной инфраструктуры школы</a:t>
              </a:r>
              <a:endParaRPr kumimoji="0" lang="ru-RU" sz="157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Арка 28"/>
          <p:cNvSpPr/>
          <p:nvPr/>
        </p:nvSpPr>
        <p:spPr>
          <a:xfrm rot="1423545">
            <a:off x="10983551" y="1510354"/>
            <a:ext cx="2121852" cy="2200055"/>
          </a:xfrm>
          <a:prstGeom prst="blockArc">
            <a:avLst>
              <a:gd name="adj1" fmla="val 3025543"/>
              <a:gd name="adj2" fmla="val 15346874"/>
              <a:gd name="adj3" fmla="val 14405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487876" y="1326989"/>
            <a:ext cx="1155706" cy="1176454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9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623B2A"/>
                </a:solidFill>
              </a:rPr>
              <a:t>Значимость проекта</a:t>
            </a:r>
            <a:endParaRPr lang="ru-RU" sz="4000" b="1" dirty="0">
              <a:solidFill>
                <a:srgbClr val="623B2A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34542"/>
              </p:ext>
            </p:extLst>
          </p:nvPr>
        </p:nvGraphicFramePr>
        <p:xfrm>
          <a:off x="8311675" y="1229540"/>
          <a:ext cx="36703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Объект упаковщика для оболочки" showAsIcon="1" r:id="rId3" imgW="3670560" imgH="513720" progId="Package">
                  <p:embed/>
                </p:oleObj>
              </mc:Choice>
              <mc:Fallback>
                <p:oleObj name="Объект упаковщика для оболочки" showAsIcon="1" r:id="rId3" imgW="3670560" imgH="5137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11675" y="1229540"/>
                        <a:ext cx="36703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91570" y="1815152"/>
            <a:ext cx="7739051" cy="3046988"/>
          </a:xfrm>
          <a:prstGeom prst="rect">
            <a:avLst/>
          </a:prstGeom>
          <a:solidFill>
            <a:srgbClr val="F7F2E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623B2A"/>
                </a:solidFill>
              </a:rPr>
              <a:t>Каждое утро учащиеся нашей школы нарушают правила ПДД, пересекая проезжую часть в неположенном месте. Приезжая в школу, родители высаживают их на проезжую часть.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623B2A"/>
                </a:solidFill>
              </a:rPr>
              <a:t>По объективным причинам организовать зону пешеходного перехода нет возможности.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623B2A"/>
                </a:solidFill>
              </a:rPr>
              <a:t>Мы решили проанализировать ситуацию и найти решение данной ситуации.</a:t>
            </a:r>
          </a:p>
        </p:txBody>
      </p:sp>
      <p:sp>
        <p:nvSpPr>
          <p:cNvPr id="10" name="Арка 9"/>
          <p:cNvSpPr/>
          <p:nvPr/>
        </p:nvSpPr>
        <p:spPr>
          <a:xfrm rot="16856112">
            <a:off x="-857781" y="4149378"/>
            <a:ext cx="2370041" cy="2572950"/>
          </a:xfrm>
          <a:prstGeom prst="blockArc">
            <a:avLst>
              <a:gd name="adj1" fmla="val 19377800"/>
              <a:gd name="adj2" fmla="val 12164349"/>
              <a:gd name="adj3" fmla="val 20443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lum contrast="-20000"/>
          </a:blip>
          <a:stretch>
            <a:fillRect/>
          </a:stretch>
        </p:blipFill>
        <p:spPr>
          <a:xfrm>
            <a:off x="7688708" y="4214378"/>
            <a:ext cx="2443672" cy="2442949"/>
          </a:xfrm>
          <a:prstGeom prst="rect">
            <a:avLst/>
          </a:prstGeom>
        </p:spPr>
      </p:pic>
      <p:sp>
        <p:nvSpPr>
          <p:cNvPr id="12" name="Арка 11"/>
          <p:cNvSpPr/>
          <p:nvPr/>
        </p:nvSpPr>
        <p:spPr>
          <a:xfrm rot="1423545">
            <a:off x="11131074" y="2504713"/>
            <a:ext cx="2121852" cy="2200055"/>
          </a:xfrm>
          <a:prstGeom prst="blockArc">
            <a:avLst>
              <a:gd name="adj1" fmla="val 3025543"/>
              <a:gd name="adj2" fmla="val 15346874"/>
              <a:gd name="adj3" fmla="val 14405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трелка углом вверх 12"/>
          <p:cNvSpPr/>
          <p:nvPr/>
        </p:nvSpPr>
        <p:spPr>
          <a:xfrm>
            <a:off x="8639033" y="1924334"/>
            <a:ext cx="2016272" cy="1414312"/>
          </a:xfrm>
          <a:prstGeom prst="bent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1" y="2875990"/>
            <a:ext cx="4230783" cy="337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655" y="127486"/>
            <a:ext cx="10515600" cy="12974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err="1" smtClean="0">
                <a:solidFill>
                  <a:srgbClr val="623B2A"/>
                </a:solidFill>
              </a:rPr>
              <a:t>Иновационность</a:t>
            </a:r>
            <a:r>
              <a:rPr lang="ru-RU" sz="4900" b="1" dirty="0" smtClean="0">
                <a:solidFill>
                  <a:srgbClr val="623B2A"/>
                </a:solidFill>
              </a:rPr>
              <a:t>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" name="Арка 10"/>
          <p:cNvSpPr/>
          <p:nvPr/>
        </p:nvSpPr>
        <p:spPr>
          <a:xfrm rot="5846683">
            <a:off x="1356407" y="-707097"/>
            <a:ext cx="2811941" cy="2534870"/>
          </a:xfrm>
          <a:prstGeom prst="blockArc">
            <a:avLst>
              <a:gd name="adj1" fmla="val 17777433"/>
              <a:gd name="adj2" fmla="val 2763558"/>
              <a:gd name="adj3" fmla="val 10742"/>
            </a:avLst>
          </a:prstGeom>
          <a:solidFill>
            <a:srgbClr val="ED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2412" y="799881"/>
            <a:ext cx="8330654" cy="159650"/>
          </a:xfrm>
          <a:prstGeom prst="rect">
            <a:avLst/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Арка 11"/>
          <p:cNvSpPr/>
          <p:nvPr/>
        </p:nvSpPr>
        <p:spPr>
          <a:xfrm rot="14785756">
            <a:off x="-988228" y="65029"/>
            <a:ext cx="1976455" cy="2025562"/>
          </a:xfrm>
          <a:prstGeom prst="blockArc">
            <a:avLst>
              <a:gd name="adj1" fmla="val 1398859"/>
              <a:gd name="adj2" fmla="val 12279972"/>
              <a:gd name="adj3" fmla="val 10928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353635" y="1186464"/>
            <a:ext cx="7466097" cy="2498432"/>
            <a:chOff x="695124" y="1805505"/>
            <a:chExt cx="8946554" cy="1072584"/>
          </a:xfrm>
        </p:grpSpPr>
        <p:cxnSp>
          <p:nvCxnSpPr>
            <p:cNvPr id="6" name="Прямая соединительная линия 5"/>
            <p:cNvCxnSpPr>
              <a:cxnSpLocks/>
            </p:cNvCxnSpPr>
            <p:nvPr/>
          </p:nvCxnSpPr>
          <p:spPr>
            <a:xfrm>
              <a:off x="3574822" y="1805505"/>
              <a:ext cx="5962393" cy="0"/>
            </a:xfrm>
            <a:prstGeom prst="line">
              <a:avLst/>
            </a:prstGeom>
            <a:ln w="19050" cap="rnd">
              <a:solidFill>
                <a:srgbClr val="ED533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95124" y="1805505"/>
              <a:ext cx="8946554" cy="1072584"/>
            </a:xfrm>
            <a:prstGeom prst="rect">
              <a:avLst/>
            </a:prstGeom>
            <a:solidFill>
              <a:srgbClr val="F7F2E5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 dirty="0" smtClean="0">
                  <a:solidFill>
                    <a:srgbClr val="623B2A"/>
                  </a:solidFill>
                </a:rPr>
                <a:t>В нашем городе ни одна школа, детский сад не имеют оборудованной мини-парковки. Хотим привлечь внимание общественности к данной проблеме и создать благоприятную комфортную и безопасную социальную среду, предложив макет парковки, с удобным и безопасным привозом и посадкой детей.</a:t>
              </a: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-53000" contrast="39000"/>
          </a:blip>
          <a:stretch>
            <a:fillRect/>
          </a:stretch>
        </p:blipFill>
        <p:spPr>
          <a:xfrm rot="2223543">
            <a:off x="320036" y="946966"/>
            <a:ext cx="1453160" cy="5073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lum contrast="-20000"/>
          </a:blip>
          <a:stretch>
            <a:fillRect/>
          </a:stretch>
        </p:blipFill>
        <p:spPr>
          <a:xfrm>
            <a:off x="1046616" y="1751783"/>
            <a:ext cx="1072372" cy="107205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681" y="3943458"/>
            <a:ext cx="2161796" cy="257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04" y="3721853"/>
            <a:ext cx="1891618" cy="252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203" y="3983038"/>
            <a:ext cx="2043112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35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364" y="1545242"/>
            <a:ext cx="4863402" cy="460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Арка 20"/>
          <p:cNvSpPr/>
          <p:nvPr/>
        </p:nvSpPr>
        <p:spPr>
          <a:xfrm rot="14660468">
            <a:off x="-1854267" y="234228"/>
            <a:ext cx="3708532" cy="3582843"/>
          </a:xfrm>
          <a:prstGeom prst="blockArc">
            <a:avLst>
              <a:gd name="adj1" fmla="val 1518213"/>
              <a:gd name="adj2" fmla="val 12339671"/>
              <a:gd name="adj3" fmla="val 20432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575058" y="1744834"/>
            <a:ext cx="4568942" cy="815595"/>
            <a:chOff x="3346759" y="2064083"/>
            <a:chExt cx="6058498" cy="143341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372591" y="2078182"/>
              <a:ext cx="6032666" cy="1419311"/>
            </a:xfrm>
            <a:prstGeom prst="rect">
              <a:avLst/>
            </a:prstGeom>
            <a:solidFill>
              <a:srgbClr val="F2E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/>
              <a:r>
                <a:rPr lang="ru-RU" sz="2000" dirty="0" smtClean="0">
                  <a:solidFill>
                    <a:srgbClr val="623B2A"/>
                  </a:solidFill>
                </a:rPr>
                <a:t>   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360151" y="2064083"/>
              <a:ext cx="269357" cy="1433410"/>
            </a:xfrm>
            <a:prstGeom prst="rect">
              <a:avLst/>
            </a:prstGeom>
            <a:solidFill>
              <a:srgbClr val="ED5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46759" y="2317841"/>
              <a:ext cx="282749" cy="480145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92500" lnSpcReduction="100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7F2E5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585157" y="2695738"/>
            <a:ext cx="4549461" cy="784442"/>
            <a:chOff x="3346759" y="2064083"/>
            <a:chExt cx="6058498" cy="143341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372591" y="2078182"/>
              <a:ext cx="6032666" cy="1419311"/>
            </a:xfrm>
            <a:prstGeom prst="rect">
              <a:avLst/>
            </a:prstGeom>
            <a:solidFill>
              <a:srgbClr val="F2E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/>
              <a:r>
                <a:rPr lang="ru-RU" sz="2000" dirty="0" smtClean="0">
                  <a:solidFill>
                    <a:srgbClr val="623B2A"/>
                  </a:solidFill>
                </a:rPr>
                <a:t>    Видео наблюдение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360151" y="2064083"/>
              <a:ext cx="269357" cy="1433410"/>
            </a:xfrm>
            <a:prstGeom prst="rect">
              <a:avLst/>
            </a:prstGeom>
            <a:solidFill>
              <a:srgbClr val="ED5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46759" y="2317841"/>
              <a:ext cx="282749" cy="480145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92500" lnSpcReduction="200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F2E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7F2E5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575058" y="3592490"/>
            <a:ext cx="4549461" cy="696330"/>
            <a:chOff x="3346759" y="2064083"/>
            <a:chExt cx="6058498" cy="143341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372591" y="2078182"/>
              <a:ext cx="6032666" cy="1419311"/>
            </a:xfrm>
            <a:prstGeom prst="rect">
              <a:avLst/>
            </a:prstGeom>
            <a:solidFill>
              <a:srgbClr val="F2E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/>
              <a:r>
                <a:rPr lang="ru-RU" sz="2000" dirty="0" smtClean="0">
                  <a:solidFill>
                    <a:srgbClr val="623B2A"/>
                  </a:solidFill>
                </a:rPr>
                <a:t>    Парковочные места для инвалидов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360151" y="2064083"/>
              <a:ext cx="269357" cy="1433410"/>
            </a:xfrm>
            <a:prstGeom prst="rect">
              <a:avLst/>
            </a:prstGeom>
            <a:solidFill>
              <a:srgbClr val="ED5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46759" y="2317841"/>
              <a:ext cx="282749" cy="480145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77500" lnSpcReduction="200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dirty="0">
                  <a:solidFill>
                    <a:srgbClr val="F7F2E5"/>
                  </a:solidFill>
                  <a:latin typeface="Arial Black" panose="020B0A04020102020204" pitchFamily="34" charset="0"/>
                </a:rPr>
                <a:t>3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7F2E5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575058" y="4382326"/>
            <a:ext cx="4549461" cy="721937"/>
            <a:chOff x="3346759" y="2064083"/>
            <a:chExt cx="6058498" cy="143341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372591" y="2078182"/>
              <a:ext cx="6032666" cy="1419311"/>
            </a:xfrm>
            <a:prstGeom prst="rect">
              <a:avLst/>
            </a:prstGeom>
            <a:solidFill>
              <a:srgbClr val="F2E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/>
              <a:r>
                <a:rPr lang="ru-RU" sz="2000" dirty="0" smtClean="0">
                  <a:solidFill>
                    <a:srgbClr val="623B2A"/>
                  </a:solidFill>
                </a:rPr>
                <a:t>    Вело- парковка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360151" y="2064083"/>
              <a:ext cx="269357" cy="1433410"/>
            </a:xfrm>
            <a:prstGeom prst="rect">
              <a:avLst/>
            </a:prstGeom>
            <a:solidFill>
              <a:srgbClr val="ED5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46759" y="2317841"/>
              <a:ext cx="282749" cy="480145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85000" lnSpcReduction="200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dirty="0">
                  <a:solidFill>
                    <a:srgbClr val="F7F2E5"/>
                  </a:solidFill>
                  <a:latin typeface="Arial Black" panose="020B0A04020102020204" pitchFamily="34" charset="0"/>
                </a:rPr>
                <a:t>4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7F2E5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575058" y="5267973"/>
            <a:ext cx="4549461" cy="880281"/>
            <a:chOff x="3346759" y="2064083"/>
            <a:chExt cx="6058498" cy="1433410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3372591" y="2078182"/>
              <a:ext cx="6032666" cy="1419311"/>
            </a:xfrm>
            <a:prstGeom prst="rect">
              <a:avLst/>
            </a:prstGeom>
            <a:solidFill>
              <a:srgbClr val="F2E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/>
              <a:r>
                <a:rPr lang="ru-RU" sz="2000" dirty="0" smtClean="0">
                  <a:solidFill>
                    <a:srgbClr val="623B2A"/>
                  </a:solidFill>
                </a:rPr>
                <a:t>    Эргономичность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3360151" y="2064083"/>
              <a:ext cx="269357" cy="1433410"/>
            </a:xfrm>
            <a:prstGeom prst="rect">
              <a:avLst/>
            </a:prstGeom>
            <a:solidFill>
              <a:srgbClr val="ED5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46759" y="2317841"/>
              <a:ext cx="282749" cy="480145"/>
            </a:xfrm>
            <a:prstGeom prst="rect">
              <a:avLst/>
            </a:prstGeom>
            <a:noFill/>
          </p:spPr>
          <p:txBody>
            <a:bodyPr wrap="square" rtlCol="0" anchor="ctr">
              <a:normAutofit lnSpcReduction="100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dirty="0">
                  <a:solidFill>
                    <a:srgbClr val="F7F2E5"/>
                  </a:solidFill>
                  <a:latin typeface="Arial Black" panose="020B0A04020102020204" pitchFamily="34" charset="0"/>
                </a:rPr>
                <a:t>5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7F2E5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Арка 21"/>
          <p:cNvSpPr/>
          <p:nvPr/>
        </p:nvSpPr>
        <p:spPr>
          <a:xfrm rot="3638074">
            <a:off x="10723913" y="2755149"/>
            <a:ext cx="3106487" cy="2736805"/>
          </a:xfrm>
          <a:prstGeom prst="blockArc">
            <a:avLst>
              <a:gd name="adj1" fmla="val 1949848"/>
              <a:gd name="adj2" fmla="val 12364179"/>
              <a:gd name="adj3" fmla="val 11017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848" y="2803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23B2A"/>
                </a:solidFill>
              </a:rPr>
              <a:t>Экономические и социальные преимущества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381" y="1973993"/>
            <a:ext cx="4254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 algn="ctr"/>
            <a:r>
              <a:rPr lang="ru-RU" sz="2000" dirty="0">
                <a:solidFill>
                  <a:srgbClr val="623B2A"/>
                </a:solidFill>
              </a:rPr>
              <a:t>Удобная и безопасная высадка детей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396364" y="4692443"/>
            <a:ext cx="930283" cy="584188"/>
            <a:chOff x="2418080" y="4704080"/>
            <a:chExt cx="2032000" cy="1412239"/>
          </a:xfrm>
          <a:solidFill>
            <a:srgbClr val="E03900"/>
          </a:solidFill>
        </p:grpSpPr>
        <p:sp>
          <p:nvSpPr>
            <p:cNvPr id="24" name="Прямоугольник 23"/>
            <p:cNvSpPr/>
            <p:nvPr/>
          </p:nvSpPr>
          <p:spPr>
            <a:xfrm rot="2700000">
              <a:off x="3677920" y="4704080"/>
              <a:ext cx="772160" cy="772160"/>
            </a:xfrm>
            <a:prstGeom prst="rect">
              <a:avLst/>
            </a:prstGeom>
            <a:grpFill/>
            <a:ln>
              <a:solidFill>
                <a:srgbClr val="E03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 rot="2700000">
              <a:off x="3048000" y="5344159"/>
              <a:ext cx="772160" cy="772160"/>
            </a:xfrm>
            <a:prstGeom prst="rect">
              <a:avLst/>
            </a:prstGeom>
            <a:grpFill/>
            <a:ln>
              <a:solidFill>
                <a:srgbClr val="E03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 rot="2700000">
              <a:off x="2418080" y="4704080"/>
              <a:ext cx="772160" cy="772160"/>
            </a:xfrm>
            <a:prstGeom prst="rect">
              <a:avLst/>
            </a:prstGeom>
            <a:grpFill/>
            <a:ln>
              <a:solidFill>
                <a:srgbClr val="E03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8" name="Picture 7" descr="C:\Users\User\Desktop\1324012103_CNB_BE4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276" y="1893534"/>
            <a:ext cx="1252472" cy="86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User\AppData\Roaming\Microsoft\Windows\Network Shortcuts\1a718b7944a7927bf4114c57689476e5af5c7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915" y="3806779"/>
            <a:ext cx="635193" cy="63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go-informator.ru/cache/images/constructions/800x600_user/BSS06_Rend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t="10986" r="30579" b="7197"/>
          <a:stretch/>
        </p:blipFill>
        <p:spPr bwMode="auto">
          <a:xfrm>
            <a:off x="9666276" y="5079503"/>
            <a:ext cx="776028" cy="8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88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Арка 28"/>
          <p:cNvSpPr/>
          <p:nvPr/>
        </p:nvSpPr>
        <p:spPr>
          <a:xfrm rot="17550082">
            <a:off x="8594198" y="-975416"/>
            <a:ext cx="2121852" cy="2200055"/>
          </a:xfrm>
          <a:prstGeom prst="blockArc">
            <a:avLst>
              <a:gd name="adj1" fmla="val 3025543"/>
              <a:gd name="adj2" fmla="val 15346874"/>
              <a:gd name="adj3" fmla="val 14405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68826" y="5046820"/>
            <a:ext cx="1369521" cy="1443507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Арка 22"/>
          <p:cNvSpPr/>
          <p:nvPr/>
        </p:nvSpPr>
        <p:spPr>
          <a:xfrm rot="16856112">
            <a:off x="-936463" y="38927"/>
            <a:ext cx="1872929" cy="2002413"/>
          </a:xfrm>
          <a:prstGeom prst="blockArc">
            <a:avLst>
              <a:gd name="adj1" fmla="val 20918463"/>
              <a:gd name="adj2" fmla="val 10119607"/>
              <a:gd name="adj3" fmla="val 16790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15859" r="52648" b="9352"/>
          <a:stretch/>
        </p:blipFill>
        <p:spPr bwMode="auto">
          <a:xfrm>
            <a:off x="1778243" y="245661"/>
            <a:ext cx="5590447" cy="595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6428" y="2737187"/>
            <a:ext cx="5190365" cy="389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8346" y="332376"/>
            <a:ext cx="5730343" cy="1400889"/>
          </a:xfrm>
          <a:prstGeom prst="rect">
            <a:avLst/>
          </a:prstGeom>
          <a:noFill/>
          <a:ln w="31750">
            <a:solidFill>
              <a:srgbClr val="E0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52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6491" y="1154046"/>
            <a:ext cx="4314076" cy="323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38348" y="4389603"/>
            <a:ext cx="10289796" cy="2100726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ru-RU" sz="2000" b="1" dirty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реализации нашего </a:t>
            </a:r>
            <a:r>
              <a:rPr lang="ru-RU" sz="2000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 </a:t>
            </a:r>
            <a:r>
              <a:rPr lang="ru-RU" sz="2000" b="1" dirty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улучшиться школьная инфраструктура, это позволит сделать школу более привлекательной и конкурентоспособной. </a:t>
            </a:r>
            <a:r>
              <a:rPr lang="ru-RU" sz="2000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Данный проект решит </a:t>
            </a:r>
            <a:r>
              <a:rPr lang="ru-RU" sz="2000" b="1" dirty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проблему безопасного подвоза и высадки детей в школу, </a:t>
            </a:r>
            <a:r>
              <a:rPr lang="ru-RU" sz="2000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создаст благоприятные </a:t>
            </a:r>
            <a:r>
              <a:rPr lang="ru-RU" sz="2000" b="1" dirty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для </a:t>
            </a:r>
            <a:r>
              <a:rPr lang="ru-RU" sz="2000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детей-инвалидов.</a:t>
            </a:r>
            <a:endParaRPr lang="ru-RU" sz="2000" b="1" dirty="0">
              <a:solidFill>
                <a:srgbClr val="623B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Арка 28"/>
          <p:cNvSpPr/>
          <p:nvPr/>
        </p:nvSpPr>
        <p:spPr>
          <a:xfrm rot="17550082">
            <a:off x="8594198" y="-975416"/>
            <a:ext cx="2121852" cy="2200055"/>
          </a:xfrm>
          <a:prstGeom prst="blockArc">
            <a:avLst>
              <a:gd name="adj1" fmla="val 3025543"/>
              <a:gd name="adj2" fmla="val 15346874"/>
              <a:gd name="adj3" fmla="val 14405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68826" y="5046820"/>
            <a:ext cx="1369521" cy="1443507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7" t="22280" r="13034" b="21353"/>
          <a:stretch/>
        </p:blipFill>
        <p:spPr bwMode="auto">
          <a:xfrm>
            <a:off x="614149" y="124611"/>
            <a:ext cx="7477423" cy="452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Арка 22"/>
          <p:cNvSpPr/>
          <p:nvPr/>
        </p:nvSpPr>
        <p:spPr>
          <a:xfrm rot="16856112">
            <a:off x="-936463" y="38927"/>
            <a:ext cx="1872929" cy="2002413"/>
          </a:xfrm>
          <a:prstGeom prst="blockArc">
            <a:avLst>
              <a:gd name="adj1" fmla="val 20918463"/>
              <a:gd name="adj2" fmla="val 10119607"/>
              <a:gd name="adj3" fmla="val 16790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Арка 28"/>
          <p:cNvSpPr/>
          <p:nvPr/>
        </p:nvSpPr>
        <p:spPr>
          <a:xfrm rot="17550082">
            <a:off x="8594198" y="-975416"/>
            <a:ext cx="2121852" cy="2200055"/>
          </a:xfrm>
          <a:prstGeom prst="blockArc">
            <a:avLst>
              <a:gd name="adj1" fmla="val 3025543"/>
              <a:gd name="adj2" fmla="val 15346874"/>
              <a:gd name="adj3" fmla="val 14405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68826" y="5046820"/>
            <a:ext cx="1369521" cy="1443507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Арка 22"/>
          <p:cNvSpPr/>
          <p:nvPr/>
        </p:nvSpPr>
        <p:spPr>
          <a:xfrm rot="16856112">
            <a:off x="-936463" y="38927"/>
            <a:ext cx="1872929" cy="2002413"/>
          </a:xfrm>
          <a:prstGeom prst="blockArc">
            <a:avLst>
              <a:gd name="adj1" fmla="val 20918463"/>
              <a:gd name="adj2" fmla="val 10119607"/>
              <a:gd name="adj3" fmla="val 16790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19" y="3780937"/>
            <a:ext cx="4621669" cy="279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4" y="1525757"/>
            <a:ext cx="3490636" cy="261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29" y="2487054"/>
            <a:ext cx="4694454" cy="408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998164" y="767120"/>
            <a:ext cx="5088822" cy="1763507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полностью реализован</a:t>
            </a:r>
            <a:endParaRPr lang="ru-RU" u="sng" dirty="0">
              <a:solidFill>
                <a:srgbClr val="623B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747" y="575836"/>
            <a:ext cx="3499417" cy="262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0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65393" y="1293745"/>
            <a:ext cx="10289796" cy="4964572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defTabSz="457200">
              <a:buFont typeface="Courier New" pitchFamily="49" charset="0"/>
              <a:buChar char="o"/>
              <a:defRPr/>
            </a:pPr>
            <a:r>
              <a:rPr lang="ru-RU" sz="2800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проблемы, поиск идей и формирование целей и задач</a:t>
            </a:r>
          </a:p>
          <a:p>
            <a:pPr marL="342900" lvl="0" indent="-342900" defTabSz="457200">
              <a:buFont typeface="Courier New" pitchFamily="49" charset="0"/>
              <a:buChar char="o"/>
              <a:defRPr/>
            </a:pPr>
            <a:r>
              <a:rPr lang="ru-RU" sz="2800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эскизов, макета, конструкции будущего объекта</a:t>
            </a:r>
          </a:p>
          <a:p>
            <a:pPr marL="342900" lvl="0" indent="-342900" defTabSz="457200">
              <a:buFont typeface="Courier New" pitchFamily="49" charset="0"/>
              <a:buChar char="o"/>
              <a:defRPr/>
            </a:pPr>
            <a:r>
              <a:rPr lang="ru-RU" sz="2800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технологической документации, расчет сметной документации</a:t>
            </a:r>
          </a:p>
          <a:p>
            <a:pPr marL="342900" lvl="0" indent="-342900" defTabSz="457200">
              <a:buFont typeface="Courier New" pitchFamily="49" charset="0"/>
              <a:buChar char="o"/>
              <a:defRPr/>
            </a:pPr>
            <a:r>
              <a:rPr lang="ru-RU" sz="2800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проекта и поиск способа реализации</a:t>
            </a:r>
          </a:p>
          <a:p>
            <a:pPr marL="342900" lvl="0" indent="-342900" defTabSz="457200">
              <a:buFont typeface="Courier New" pitchFamily="49" charset="0"/>
              <a:buChar char="o"/>
              <a:defRPr/>
            </a:pPr>
            <a:r>
              <a:rPr lang="ru-RU" sz="2800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с подрядной организацией и контроль выполняемых работ</a:t>
            </a:r>
          </a:p>
          <a:p>
            <a:pPr marL="342900" lvl="0" indent="-342900" defTabSz="457200">
              <a:buFont typeface="Courier New" pitchFamily="49" charset="0"/>
              <a:buChar char="o"/>
              <a:defRPr/>
            </a:pPr>
            <a:r>
              <a:rPr lang="ru-RU" sz="2800" b="1" dirty="0" smtClean="0">
                <a:solidFill>
                  <a:srgbClr val="623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Принятие объекта</a:t>
            </a:r>
          </a:p>
          <a:p>
            <a:pPr marL="342900" lvl="0" indent="-342900" algn="ctr" defTabSz="457200">
              <a:buFont typeface="Courier New" pitchFamily="49" charset="0"/>
              <a:buChar char="o"/>
              <a:defRPr/>
            </a:pPr>
            <a:endParaRPr lang="ru-RU" sz="2000" b="1" dirty="0" smtClean="0">
              <a:solidFill>
                <a:srgbClr val="623B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ctr" defTabSz="457200">
              <a:buFont typeface="Courier New" pitchFamily="49" charset="0"/>
              <a:buChar char="o"/>
              <a:defRPr/>
            </a:pPr>
            <a:endParaRPr lang="ru-RU" sz="2000" b="1" dirty="0">
              <a:solidFill>
                <a:srgbClr val="623B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Арка 28"/>
          <p:cNvSpPr/>
          <p:nvPr/>
        </p:nvSpPr>
        <p:spPr>
          <a:xfrm rot="17550082">
            <a:off x="8594198" y="-975416"/>
            <a:ext cx="2121852" cy="2200055"/>
          </a:xfrm>
          <a:prstGeom prst="blockArc">
            <a:avLst>
              <a:gd name="adj1" fmla="val 3025543"/>
              <a:gd name="adj2" fmla="val 15346874"/>
              <a:gd name="adj3" fmla="val 14405"/>
            </a:avLst>
          </a:prstGeom>
          <a:solidFill>
            <a:srgbClr val="C59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0392669" y="4962082"/>
            <a:ext cx="1369521" cy="1443507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Арка 22"/>
          <p:cNvSpPr/>
          <p:nvPr/>
        </p:nvSpPr>
        <p:spPr>
          <a:xfrm rot="16856112">
            <a:off x="-936463" y="38927"/>
            <a:ext cx="1872929" cy="2002413"/>
          </a:xfrm>
          <a:prstGeom prst="blockArc">
            <a:avLst>
              <a:gd name="adj1" fmla="val 20918463"/>
              <a:gd name="adj2" fmla="val 10119607"/>
              <a:gd name="adj3" fmla="val 16790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51848" y="2803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23B2A"/>
                </a:solidFill>
              </a:rPr>
              <a:t>Этапы реализации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9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317</Words>
  <Application>Microsoft Office PowerPoint</Application>
  <PresentationFormat>Широкоэкранный</PresentationFormat>
  <Paragraphs>49</Paragraphs>
  <Slides>11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Courier New</vt:lpstr>
      <vt:lpstr>Times New Roman</vt:lpstr>
      <vt:lpstr>Wingdings</vt:lpstr>
      <vt:lpstr>Тема Office</vt:lpstr>
      <vt:lpstr>Объект упаковщика для оболочки</vt:lpstr>
      <vt:lpstr> Школьная мини –автопарковка  или  зона безопасной высадки и посадки учащихся.</vt:lpstr>
      <vt:lpstr>Описание проекта  и актуальности</vt:lpstr>
      <vt:lpstr>Значимость проекта</vt:lpstr>
      <vt:lpstr>Иновационность проекта </vt:lpstr>
      <vt:lpstr>Экономические и социальные преимущества</vt:lpstr>
      <vt:lpstr>Презентация PowerPoint</vt:lpstr>
      <vt:lpstr>Презентация PowerPoint</vt:lpstr>
      <vt:lpstr>Проект полностью реализован</vt:lpstr>
      <vt:lpstr>Этапы реализации проекта</vt:lpstr>
      <vt:lpstr>Благодарим Вас за внимание! </vt:lpstr>
      <vt:lpstr>Ссылки на источники информации о стоимости услуг и оборудования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Бизнес-идея</dc:title>
  <dc:creator>Таисия Кеньк</dc:creator>
  <cp:lastModifiedBy>HP</cp:lastModifiedBy>
  <cp:revision>72</cp:revision>
  <cp:lastPrinted>2020-03-02T17:31:43Z</cp:lastPrinted>
  <dcterms:created xsi:type="dcterms:W3CDTF">2020-01-21T07:09:01Z</dcterms:created>
  <dcterms:modified xsi:type="dcterms:W3CDTF">2022-02-24T15:11:51Z</dcterms:modified>
</cp:coreProperties>
</file>